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6" r:id="rId2"/>
    <p:sldId id="257" r:id="rId3"/>
    <p:sldId id="264" r:id="rId4"/>
    <p:sldId id="263" r:id="rId5"/>
    <p:sldId id="260" r:id="rId6"/>
    <p:sldId id="262" r:id="rId7"/>
    <p:sldId id="261" r:id="rId8"/>
    <p:sldId id="289" r:id="rId9"/>
    <p:sldId id="291" r:id="rId10"/>
    <p:sldId id="301" r:id="rId11"/>
    <p:sldId id="273" r:id="rId12"/>
    <p:sldId id="266" r:id="rId13"/>
    <p:sldId id="267" r:id="rId14"/>
    <p:sldId id="272" r:id="rId15"/>
    <p:sldId id="276" r:id="rId16"/>
    <p:sldId id="293" r:id="rId17"/>
    <p:sldId id="294" r:id="rId18"/>
    <p:sldId id="295" r:id="rId19"/>
    <p:sldId id="299" r:id="rId20"/>
    <p:sldId id="296" r:id="rId21"/>
    <p:sldId id="300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74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8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0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1E03356-2B5E-45D9-99E5-DB07FD2A8077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B78B02-83D3-4475-ACF8-D044DD34889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0974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17AE63-4009-4D87-B86E-4B322BA8FAD5}" type="slidenum">
              <a:rPr lang="en-A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AU" smtClean="0">
              <a:latin typeface="Arial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0607F5-B48F-47D1-8F23-363FD4AA1A4C}" type="slidenum">
              <a:rPr lang="en-A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AU" smtClean="0">
              <a:latin typeface="Arial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963E35-9E32-47F0-83E7-AF7CF3689621}" type="slidenum">
              <a:rPr lang="en-A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AU" smtClean="0">
              <a:latin typeface="Arial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latin typeface="Calibri" pitchFamily="34" charset="0"/>
              </a:rPr>
              <a:t>Investigating Module</a:t>
            </a:r>
          </a:p>
        </p:txBody>
      </p:sp>
      <p:sp>
        <p:nvSpPr>
          <p:cNvPr id="471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53423E-FC9A-4B76-9F5C-D05DC66A6EEA}" type="slidenum">
              <a:rPr lang="en-US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F9739D-B7E5-4D1B-A2A4-B2584197C1DA}" type="slidenum">
              <a:rPr lang="en-A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AU" smtClean="0">
              <a:latin typeface="Arial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63F16-454D-47A7-A782-666A3D867379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A7CEF-86D1-4664-8FD5-D408CA19C1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2207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6DA36-6749-464E-9968-1130AC863FF4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2F7F9-7469-40E8-8990-3FFE08DF72B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12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E4C06-1F95-49D9-8768-DB2C4F773E31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61BEA-118F-4157-B7DA-9C1E08F9058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4406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D7843-C8B3-4A9A-95AD-878A55A843A9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E4731-9665-4B98-9E3B-D9793F37A12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7309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ight Triangle 4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5B89A-0FC9-4187-9DD9-C1B149796F50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199D6-9479-45AE-9972-22D90AC961E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062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6AD15-7F45-406B-B36F-FA0923BF45EA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36950-3CC2-42F6-B53F-9F890091E0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0516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51AD8-DB07-44BA-88C8-6D9365643E7F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A9EA4-FBA6-41DA-9901-D3B3AACD714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0280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2287A-9763-449E-9EF8-7E18944D27B4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BB8FE-EEB3-4173-98DE-130748BC728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250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F254B-FD7D-4838-A287-4484E4C9EFE5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A2FC6-1C2D-49C9-B37A-69651B7958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436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5400000">
            <a:off x="433388" y="-433388"/>
            <a:ext cx="6858000" cy="7724775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ADA0A-0318-4022-B6E9-7604A429CC3E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0B5C2D8-7D10-4364-BA62-89D2986B5F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657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05E25-8279-4AE4-8E72-C28F60F8E03D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F5801-CF61-4A67-A393-15F3BE8D64E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4043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100138"/>
            <a:ext cx="7521575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613" y="5870575"/>
            <a:ext cx="2176462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2C560B-BE6B-4E02-85B3-BA82BCCF1A81}" type="datetimeFigureOut">
              <a:rPr lang="en-AU"/>
              <a:pPr>
                <a:defRPr/>
              </a:pPr>
              <a:t>12/09/2012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900" y="6284913"/>
            <a:ext cx="4724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spc="200" baseline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50" y="6170613"/>
            <a:ext cx="503238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5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7EEF43-C44D-48EF-96BF-5A7745C2F0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1" r:id="rId2"/>
    <p:sldLayoutId id="2147483729" r:id="rId3"/>
    <p:sldLayoutId id="2147483722" r:id="rId4"/>
    <p:sldLayoutId id="2147483723" r:id="rId5"/>
    <p:sldLayoutId id="2147483724" r:id="rId6"/>
    <p:sldLayoutId id="2147483725" r:id="rId7"/>
    <p:sldLayoutId id="2147483730" r:id="rId8"/>
    <p:sldLayoutId id="2147483731" r:id="rId9"/>
    <p:sldLayoutId id="2147483726" r:id="rId10"/>
    <p:sldLayoutId id="21474837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et.wa.edu.au/education/science/teach/workingscientificallyrevised.pdf" TargetMode="Externa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038600"/>
            <a:ext cx="4386262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404813"/>
            <a:ext cx="364648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3387725" y="3241675"/>
            <a:ext cx="23342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AU" dirty="0" smtClean="0"/>
              <a:t>The Nature </a:t>
            </a:r>
            <a:r>
              <a:rPr lang="en-AU" dirty="0"/>
              <a:t>of Science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33375"/>
            <a:ext cx="5715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76250"/>
            <a:ext cx="8137525" cy="54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71855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the scientific method reci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60350"/>
            <a:ext cx="6126163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971550" y="5589588"/>
            <a:ext cx="8135938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AU">
                <a:solidFill>
                  <a:srgbClr val="FFFF00"/>
                </a:solidFill>
              </a:rPr>
              <a:t>linear and "cookbook": pull a problem off the shelf, throw in an observation, mix in a few questions, sprinkle on a hypothesis, put the whole mixture into a 350° experiment — and </a:t>
            </a:r>
            <a:r>
              <a:rPr lang="en-AU" i="1">
                <a:solidFill>
                  <a:srgbClr val="FFFF00"/>
                </a:solidFill>
              </a:rPr>
              <a:t>voila</a:t>
            </a:r>
            <a:r>
              <a:rPr lang="en-AU">
                <a:solidFill>
                  <a:srgbClr val="FFFF00"/>
                </a:solidFill>
              </a:rPr>
              <a:t>, 50 minutes later you'll be pulling a conclusion out of the oven!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http://3.bp.blogspot.com/-0mubW-VbxH0/TdxAaXgjrEI/AAAAAAAAALk/l6J3k5aYBOg/s1600/How+science+wor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-171450"/>
            <a:ext cx="6732587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468313" y="1052513"/>
            <a:ext cx="81359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AU" sz="3200" b="1">
                <a:latin typeface="Calibri" pitchFamily="34" charset="0"/>
              </a:rPr>
              <a:t>The </a:t>
            </a:r>
            <a:r>
              <a:rPr lang="en-AU" sz="3200" b="1" i="1">
                <a:latin typeface="Calibri" pitchFamily="34" charset="0"/>
              </a:rPr>
              <a:t>Working Scientifically </a:t>
            </a:r>
            <a:r>
              <a:rPr lang="en-AU" sz="3200" b="1">
                <a:latin typeface="Calibri" pitchFamily="34" charset="0"/>
              </a:rPr>
              <a:t>approach to open investigation work in science</a:t>
            </a:r>
          </a:p>
        </p:txBody>
      </p:sp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420938"/>
            <a:ext cx="3278188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13100"/>
            <a:ext cx="240347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913" y="3573463"/>
            <a:ext cx="2478087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627313" y="5876925"/>
            <a:ext cx="583247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b="1" dirty="0">
                <a:latin typeface="+mn-lt"/>
                <a:cs typeface="+mn-cs"/>
              </a:rPr>
              <a:t>Mark Hackling (2005)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  <a:hlinkClick r:id="rId6"/>
              </a:rPr>
              <a:t>http://www.det.wa.edu.au/education/science/teach/workingscientificallyrevised.pdf</a:t>
            </a:r>
            <a:r>
              <a:rPr lang="en-A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7162800" cy="579438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3200">
                <a:latin typeface="Swis721 Md BT"/>
              </a:rPr>
              <a:t>Variables</a:t>
            </a: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572000" y="762000"/>
            <a:ext cx="3886200" cy="2286000"/>
          </a:xfrm>
          <a:prstGeom prst="cloudCallout">
            <a:avLst>
              <a:gd name="adj1" fmla="val -99917"/>
              <a:gd name="adj2" fmla="val 4444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4724400" y="1143000"/>
            <a:ext cx="32004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b="1">
                <a:latin typeface="Comic Sans MS" pitchFamily="66" charset="0"/>
              </a:rPr>
              <a:t>Variables are things that </a:t>
            </a:r>
            <a:br>
              <a:rPr lang="en-GB" sz="2800" b="1">
                <a:latin typeface="Comic Sans MS" pitchFamily="66" charset="0"/>
              </a:rPr>
            </a:br>
            <a:r>
              <a:rPr lang="en-GB" sz="2800" b="1">
                <a:latin typeface="Comic Sans MS" pitchFamily="66" charset="0"/>
              </a:rPr>
              <a:t>vary and change</a:t>
            </a:r>
          </a:p>
        </p:txBody>
      </p:sp>
      <p:pic>
        <p:nvPicPr>
          <p:cNvPr id="33811" name="Picture 19" descr="D:\P4U Web-site items\KJ-PowerPoints\images for PPTs\ProfM-fromTechSetTIFF+Transparen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2362200"/>
            <a:ext cx="28384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 animBg="1" autoUpdateAnimBg="0"/>
      <p:bldP spid="3380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8229600" cy="57943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3200">
                <a:latin typeface="Swis721 Md BT"/>
              </a:rPr>
              <a:t>Variables: FAIR TEST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838200" y="1385888"/>
            <a:ext cx="75438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In any experiment there are 2 variables: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GB" sz="2800">
                <a:latin typeface="Swis721 Md BT"/>
              </a:rPr>
              <a:t>an  </a:t>
            </a:r>
            <a:r>
              <a:rPr lang="en-GB" sz="3600">
                <a:solidFill>
                  <a:srgbClr val="CC00CC"/>
                </a:solidFill>
                <a:latin typeface="Swis721 Md BT"/>
              </a:rPr>
              <a:t>independent</a:t>
            </a:r>
            <a:r>
              <a:rPr lang="en-GB" sz="2800">
                <a:solidFill>
                  <a:srgbClr val="CC00CC"/>
                </a:solidFill>
                <a:latin typeface="Swis721 Md BT"/>
              </a:rPr>
              <a:t> </a:t>
            </a:r>
            <a:r>
              <a:rPr lang="en-GB" sz="2800">
                <a:latin typeface="Swis721 Md BT"/>
              </a:rPr>
              <a:t> (or input) variable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Font typeface="Wingdings" pitchFamily="2" charset="2"/>
              <a:buChar char="§"/>
            </a:pPr>
            <a:r>
              <a:rPr lang="en-GB" sz="2800">
                <a:latin typeface="Swis721 Md BT"/>
              </a:rPr>
              <a:t>a  </a:t>
            </a:r>
            <a:r>
              <a:rPr lang="en-GB" sz="3600">
                <a:solidFill>
                  <a:srgbClr val="0000FF"/>
                </a:solidFill>
                <a:latin typeface="Swis721 Md BT"/>
              </a:rPr>
              <a:t>dependent</a:t>
            </a:r>
            <a:r>
              <a:rPr lang="en-GB" sz="2800">
                <a:latin typeface="Swis721 Md BT"/>
              </a:rPr>
              <a:t>  (or outcome) variable</a:t>
            </a:r>
          </a:p>
          <a:p>
            <a:pPr eaLnBrk="1" hangingPunct="1">
              <a:spcBef>
                <a:spcPct val="50000"/>
              </a:spcBef>
              <a:buClr>
                <a:srgbClr val="FF0066"/>
              </a:buClr>
            </a:pPr>
            <a:r>
              <a:rPr lang="en-GB" sz="2800">
                <a:latin typeface="Swis721 Md BT"/>
              </a:rPr>
              <a:t>Let’s look at each type….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8229600" cy="579438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3200">
                <a:latin typeface="Swis721 Md BT"/>
              </a:rPr>
              <a:t>Independent </a:t>
            </a:r>
            <a:r>
              <a:rPr lang="en-GB" sz="3200">
                <a:solidFill>
                  <a:srgbClr val="4D4D4D"/>
                </a:solidFill>
                <a:latin typeface="Swis721 Md BT"/>
              </a:rPr>
              <a:t>(input)</a:t>
            </a:r>
            <a:r>
              <a:rPr lang="en-GB" sz="3200">
                <a:latin typeface="Swis721 Md BT"/>
              </a:rPr>
              <a:t> variable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838200" y="1385888"/>
            <a:ext cx="77724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This is the thing that </a:t>
            </a:r>
            <a:r>
              <a:rPr lang="en-GB" sz="2800" u="sng">
                <a:latin typeface="Swis721 Md BT"/>
              </a:rPr>
              <a:t>you</a:t>
            </a:r>
            <a:r>
              <a:rPr lang="en-GB" sz="2800">
                <a:latin typeface="Swis721 Md BT"/>
              </a:rPr>
              <a:t> decide to change.</a:t>
            </a:r>
          </a:p>
          <a:p>
            <a:pPr eaLnBrk="1" hangingPunct="1">
              <a:spcBef>
                <a:spcPct val="75000"/>
              </a:spcBef>
            </a:pPr>
            <a:r>
              <a:rPr lang="en-GB" sz="2800">
                <a:latin typeface="Swis721 Md BT"/>
              </a:rPr>
              <a:t>Example 1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838200" y="4025900"/>
            <a:ext cx="63246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u="sng">
                <a:latin typeface="Swis721 Md BT"/>
              </a:rPr>
              <a:t>You</a:t>
            </a:r>
            <a:r>
              <a:rPr lang="en-GB" sz="2800">
                <a:latin typeface="Swis721 Md BT"/>
              </a:rPr>
              <a:t> decide the weight to apply, 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so:</a:t>
            </a:r>
          </a:p>
          <a:p>
            <a:pPr eaLnBrk="1" hangingPunct="1">
              <a:spcBef>
                <a:spcPct val="30000"/>
              </a:spcBef>
            </a:pPr>
            <a:r>
              <a:rPr lang="en-GB" sz="3200">
                <a:latin typeface="Swis721 Md BT"/>
              </a:rPr>
              <a:t>Weight is the </a:t>
            </a:r>
            <a:r>
              <a:rPr lang="en-GB" sz="3200" u="sng">
                <a:latin typeface="Swis721 Md BT"/>
              </a:rPr>
              <a:t>in</a:t>
            </a:r>
            <a:r>
              <a:rPr lang="en-GB" sz="3200">
                <a:latin typeface="Swis721 Md BT"/>
              </a:rPr>
              <a:t>dependent variable.</a:t>
            </a:r>
            <a:endParaRPr lang="en-GB" sz="2400">
              <a:latin typeface="Swis721 Md BT"/>
            </a:endParaRPr>
          </a:p>
        </p:txBody>
      </p:sp>
      <p:pic>
        <p:nvPicPr>
          <p:cNvPr id="40966" name="Picture 6" descr="D:\P4U Web-site items\KJ-PowerPoints\images for PPTs\ProfM-fromTechSetTIFF+Transparent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09800"/>
            <a:ext cx="17938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838200" y="2762250"/>
            <a:ext cx="7315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100000"/>
              </a:spcBef>
            </a:pPr>
            <a:r>
              <a:rPr lang="en-GB" sz="2800">
                <a:latin typeface="Swis721 Md BT"/>
              </a:rPr>
              <a:t>Investigating how a weight 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affects the length of an elastic band.</a:t>
            </a:r>
            <a:endParaRPr lang="en-GB" sz="2400">
              <a:latin typeface="Swis721 Md B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autoUpdateAnimBg="0"/>
      <p:bldP spid="40965" grpId="0" build="p" autoUpdateAnimBg="0"/>
      <p:bldP spid="40967" grpId="0" build="p" autoUpdateAnimBg="0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8229600" cy="579438"/>
          </a:xfrm>
          <a:prstGeom prst="rect">
            <a:avLst/>
          </a:prstGeom>
          <a:gradFill rotWithShape="0">
            <a:gsLst>
              <a:gs pos="0">
                <a:srgbClr val="4DBEFF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3200">
                <a:latin typeface="Swis721 Md BT"/>
              </a:rPr>
              <a:t>Dependent </a:t>
            </a:r>
            <a:r>
              <a:rPr lang="en-GB" sz="3200">
                <a:solidFill>
                  <a:srgbClr val="4D4D4D"/>
                </a:solidFill>
                <a:latin typeface="Swis721 Md BT"/>
              </a:rPr>
              <a:t>(outcome)</a:t>
            </a:r>
            <a:r>
              <a:rPr lang="en-GB" sz="3200">
                <a:latin typeface="Swis721 Md BT"/>
              </a:rPr>
              <a:t> variable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38200" y="1385888"/>
            <a:ext cx="77724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This is the variable that changes as a result.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It is the variable that you measure.</a:t>
            </a:r>
          </a:p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Example 1</a:t>
            </a:r>
          </a:p>
        </p:txBody>
      </p:sp>
      <p:pic>
        <p:nvPicPr>
          <p:cNvPr id="43012" name="Picture 4" descr="D:\P4U Web-site items\KJ-PowerPoints\images for PPTs\ProfM-fromTechSetTIFF+Transparent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62200"/>
            <a:ext cx="17938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838200" y="4114800"/>
            <a:ext cx="6019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You measure the resulting length 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of the elastic band, so:</a:t>
            </a:r>
          </a:p>
          <a:p>
            <a:pPr eaLnBrk="1" hangingPunct="1">
              <a:spcBef>
                <a:spcPct val="30000"/>
              </a:spcBef>
            </a:pPr>
            <a:r>
              <a:rPr lang="en-GB" sz="3200">
                <a:latin typeface="Swis721 Md BT"/>
              </a:rPr>
              <a:t>Length is the dependent variable.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838200" y="2952750"/>
            <a:ext cx="65659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sz="2800">
                <a:latin typeface="Swis721 Md BT"/>
              </a:rPr>
              <a:t>Investigating how a weight 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affects the length of an elastic band.</a:t>
            </a:r>
            <a:endParaRPr lang="en-GB" sz="2400">
              <a:latin typeface="Swis721 Md B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build="p" autoUpdateAnimBg="0"/>
      <p:bldP spid="43014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484313"/>
            <a:ext cx="2838450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7" descr="http://topcultured.com/wp-content/uploads/2010/03/Einstei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21388" cy="602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8229600" cy="579438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3200">
                <a:latin typeface="Swis721 Md BT"/>
              </a:rPr>
              <a:t>Independent </a:t>
            </a:r>
            <a:r>
              <a:rPr lang="en-GB" sz="3200">
                <a:solidFill>
                  <a:srgbClr val="4D4D4D"/>
                </a:solidFill>
                <a:latin typeface="Swis721 Md BT"/>
              </a:rPr>
              <a:t>(input)</a:t>
            </a:r>
            <a:r>
              <a:rPr lang="en-GB" sz="3200">
                <a:latin typeface="Swis721 Md BT"/>
              </a:rPr>
              <a:t> variable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38200" y="1385888"/>
            <a:ext cx="7772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This is the thing that </a:t>
            </a:r>
            <a:r>
              <a:rPr lang="en-GB" sz="2800" u="sng">
                <a:latin typeface="Swis721 Md BT"/>
              </a:rPr>
              <a:t>you</a:t>
            </a:r>
            <a:r>
              <a:rPr lang="en-GB" sz="2800">
                <a:latin typeface="Swis721 Md BT"/>
              </a:rPr>
              <a:t> decide to change.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838200" y="4025900"/>
            <a:ext cx="6324600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u="sng">
                <a:latin typeface="Swis721 Md BT"/>
              </a:rPr>
              <a:t>You</a:t>
            </a:r>
            <a:r>
              <a:rPr lang="en-GB" sz="2800">
                <a:latin typeface="Swis721 Md BT"/>
              </a:rPr>
              <a:t> decide the initial temperature, 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so:</a:t>
            </a:r>
          </a:p>
          <a:p>
            <a:pPr eaLnBrk="1" hangingPunct="1">
              <a:spcBef>
                <a:spcPct val="20000"/>
              </a:spcBef>
            </a:pPr>
            <a:r>
              <a:rPr lang="en-GB" sz="3200">
                <a:latin typeface="Swis721 Md BT"/>
              </a:rPr>
              <a:t>initial temperature is the </a:t>
            </a:r>
            <a:br>
              <a:rPr lang="en-GB" sz="3200">
                <a:latin typeface="Swis721 Md BT"/>
              </a:rPr>
            </a:br>
            <a:r>
              <a:rPr lang="en-GB" sz="3200" u="sng">
                <a:latin typeface="Swis721 Md BT"/>
              </a:rPr>
              <a:t>in</a:t>
            </a:r>
            <a:r>
              <a:rPr lang="en-GB" sz="3200">
                <a:latin typeface="Swis721 Md BT"/>
              </a:rPr>
              <a:t>dependent variable.</a:t>
            </a:r>
          </a:p>
        </p:txBody>
      </p:sp>
      <p:pic>
        <p:nvPicPr>
          <p:cNvPr id="45062" name="Picture 6" descr="D:\P4U Web-site items\KJ-PowerPoints\images for PPTs\beaker+thermom+Transparen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763" y="2895600"/>
            <a:ext cx="1544637" cy="320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838200" y="2133600"/>
            <a:ext cx="731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100000"/>
              </a:spcBef>
            </a:pPr>
            <a:r>
              <a:rPr lang="en-GB" sz="2800">
                <a:latin typeface="Swis721 Md BT"/>
              </a:rPr>
              <a:t>Example 2</a:t>
            </a:r>
            <a:endParaRPr lang="en-GB" sz="2400">
              <a:latin typeface="Swis721 Md BT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838200" y="2768600"/>
            <a:ext cx="7162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Investigating how the rate of cooling of a beaker depends on the initial temperature.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uild="p" autoUpdateAnimBg="0"/>
      <p:bldP spid="45064" grpId="0" build="p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914400" y="457200"/>
            <a:ext cx="8229600" cy="579438"/>
          </a:xfrm>
          <a:prstGeom prst="rect">
            <a:avLst/>
          </a:prstGeom>
          <a:gradFill rotWithShape="0">
            <a:gsLst>
              <a:gs pos="0">
                <a:srgbClr val="4DBEFF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3200">
                <a:latin typeface="Swis721 Md BT"/>
              </a:rPr>
              <a:t>Dependent </a:t>
            </a:r>
            <a:r>
              <a:rPr lang="en-GB" sz="3200">
                <a:solidFill>
                  <a:srgbClr val="4D4D4D"/>
                </a:solidFill>
                <a:latin typeface="Swis721 Md BT"/>
              </a:rPr>
              <a:t>(outcome)</a:t>
            </a:r>
            <a:r>
              <a:rPr lang="en-GB" sz="3200">
                <a:latin typeface="Swis721 Md BT"/>
              </a:rPr>
              <a:t> variable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38200" y="1385888"/>
            <a:ext cx="7772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This is the variable that changes as a result.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It is the variable that you measure.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838200" y="4114800"/>
            <a:ext cx="6019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You measure the temperature </a:t>
            </a:r>
            <a:br>
              <a:rPr lang="en-GB" sz="2800">
                <a:latin typeface="Swis721 Md BT"/>
              </a:rPr>
            </a:br>
            <a:r>
              <a:rPr lang="en-GB" sz="2800">
                <a:latin typeface="Swis721 Md BT"/>
              </a:rPr>
              <a:t>every minute as it cools, so: </a:t>
            </a:r>
          </a:p>
          <a:p>
            <a:pPr eaLnBrk="1" hangingPunct="1">
              <a:spcBef>
                <a:spcPct val="30000"/>
              </a:spcBef>
            </a:pPr>
            <a:r>
              <a:rPr lang="en-GB" sz="3200">
                <a:latin typeface="Swis721 Md BT"/>
              </a:rPr>
              <a:t>temperature is the dependent variable.</a:t>
            </a:r>
          </a:p>
        </p:txBody>
      </p:sp>
      <p:pic>
        <p:nvPicPr>
          <p:cNvPr id="46086" name="Picture 6" descr="D:\P4U Web-site items\KJ-PowerPoints\images for PPTs\beaker+thermom+Transparen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763" y="2895600"/>
            <a:ext cx="1544637" cy="320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838200" y="2463800"/>
            <a:ext cx="7162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latin typeface="Swis721 Md BT"/>
              </a:rPr>
              <a:t>Example 2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838200" y="2971800"/>
            <a:ext cx="7162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sz="2800">
                <a:latin typeface="Swis721 Md BT"/>
              </a:rPr>
              <a:t>Investigating how the rate of cooling of a beaker depends on the initial temperature.</a:t>
            </a:r>
            <a:endParaRPr lang="en-GB" sz="2400">
              <a:latin typeface="Swis721 Md B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build="p" autoUpdateAnimBg="0"/>
      <p:bldP spid="46088" grpId="0" build="p" autoUpdateAnimBg="0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141663"/>
            <a:ext cx="30353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773238"/>
            <a:ext cx="30353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149725"/>
            <a:ext cx="303530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1331913" y="765175"/>
            <a:ext cx="5967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AU" sz="3200">
                <a:latin typeface="Arial" pitchFamily="34" charset="0"/>
              </a:rPr>
              <a:t>Type of problems to  investigate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36613"/>
            <a:ext cx="6372225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860800"/>
            <a:ext cx="6227762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57625" y="1428750"/>
            <a:ext cx="3000375" cy="1857375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6143625" y="4429125"/>
            <a:ext cx="3000375" cy="1857375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295400" y="762000"/>
            <a:ext cx="716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4819" name="Text Box 10"/>
          <p:cNvSpPr txBox="1">
            <a:spLocks noChangeArrowheads="1"/>
          </p:cNvSpPr>
          <p:nvPr/>
        </p:nvSpPr>
        <p:spPr bwMode="auto">
          <a:xfrm>
            <a:off x="609600" y="1676400"/>
            <a:ext cx="800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4820" name="Text Box 18"/>
          <p:cNvSpPr txBox="1">
            <a:spLocks noChangeArrowheads="1"/>
          </p:cNvSpPr>
          <p:nvPr/>
        </p:nvSpPr>
        <p:spPr bwMode="auto">
          <a:xfrm>
            <a:off x="1524000" y="114300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4821" name="AutoShape 20"/>
          <p:cNvSpPr>
            <a:spLocks noChangeArrowheads="1"/>
          </p:cNvSpPr>
          <p:nvPr/>
        </p:nvSpPr>
        <p:spPr bwMode="auto">
          <a:xfrm rot="-118885">
            <a:off x="762000" y="915988"/>
            <a:ext cx="2058988" cy="1831975"/>
          </a:xfrm>
          <a:prstGeom prst="cloudCallout">
            <a:avLst>
              <a:gd name="adj1" fmla="val 115449"/>
              <a:gd name="adj2" fmla="val 33384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1600">
                <a:latin typeface="Calibri" pitchFamily="34" charset="0"/>
              </a:rPr>
              <a:t>A.  How can we clean this dirty water?</a:t>
            </a:r>
          </a:p>
        </p:txBody>
      </p:sp>
      <p:sp>
        <p:nvSpPr>
          <p:cNvPr id="34822" name="Text Box 21"/>
          <p:cNvSpPr txBox="1">
            <a:spLocks noChangeArrowheads="1"/>
          </p:cNvSpPr>
          <p:nvPr/>
        </p:nvSpPr>
        <p:spPr bwMode="auto">
          <a:xfrm>
            <a:off x="3368675" y="2403475"/>
            <a:ext cx="2876550" cy="11414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900" b="1">
                <a:latin typeface="Times New Roman" pitchFamily="18" charset="0"/>
              </a:rPr>
              <a:t>Which of these questions could be answered using a fair test?</a:t>
            </a:r>
          </a:p>
          <a:p>
            <a:endParaRPr lang="en-US" sz="1200" noProof="1">
              <a:latin typeface="Times New Roman" pitchFamily="18" charset="0"/>
            </a:endParaRPr>
          </a:p>
        </p:txBody>
      </p:sp>
      <p:sp>
        <p:nvSpPr>
          <p:cNvPr id="19463" name="AutoShape 22"/>
          <p:cNvSpPr>
            <a:spLocks noChangeArrowheads="1"/>
          </p:cNvSpPr>
          <p:nvPr/>
        </p:nvSpPr>
        <p:spPr bwMode="auto">
          <a:xfrm rot="-120894">
            <a:off x="6553200" y="685800"/>
            <a:ext cx="1905000" cy="1781175"/>
          </a:xfrm>
          <a:prstGeom prst="cloudCallout">
            <a:avLst>
              <a:gd name="adj1" fmla="val -132366"/>
              <a:gd name="adj2" fmla="val 43500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>
              <a:latin typeface="Calibri" pitchFamily="34" charset="0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>
                <a:latin typeface="Calibri" pitchFamily="34" charset="0"/>
                <a:cs typeface="+mn-cs"/>
              </a:rPr>
              <a:t>E.  How do plants take in water?</a:t>
            </a:r>
          </a:p>
        </p:txBody>
      </p:sp>
      <p:sp>
        <p:nvSpPr>
          <p:cNvPr id="19464" name="AutoShape 23"/>
          <p:cNvSpPr>
            <a:spLocks noChangeArrowheads="1"/>
          </p:cNvSpPr>
          <p:nvPr/>
        </p:nvSpPr>
        <p:spPr bwMode="auto">
          <a:xfrm rot="-88767">
            <a:off x="6699250" y="2973388"/>
            <a:ext cx="2154238" cy="2160587"/>
          </a:xfrm>
          <a:prstGeom prst="cloudCallout">
            <a:avLst>
              <a:gd name="adj1" fmla="val -101250"/>
              <a:gd name="adj2" fmla="val -37199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>
              <a:latin typeface="Calibri" pitchFamily="34" charset="0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>
                <a:latin typeface="Calibri" pitchFamily="34" charset="0"/>
                <a:cs typeface="+mn-cs"/>
              </a:rPr>
              <a:t>D.  How much of an apple is water?</a:t>
            </a:r>
          </a:p>
        </p:txBody>
      </p:sp>
      <p:sp>
        <p:nvSpPr>
          <p:cNvPr id="19465" name="AutoShape 24"/>
          <p:cNvSpPr>
            <a:spLocks noChangeArrowheads="1"/>
          </p:cNvSpPr>
          <p:nvPr/>
        </p:nvSpPr>
        <p:spPr bwMode="auto">
          <a:xfrm rot="6061">
            <a:off x="1143000" y="4114800"/>
            <a:ext cx="2216150" cy="1847850"/>
          </a:xfrm>
          <a:prstGeom prst="cloudCallout">
            <a:avLst>
              <a:gd name="adj1" fmla="val 73097"/>
              <a:gd name="adj2" fmla="val -103051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Calibri" pitchFamily="34" charset="0"/>
                <a:cs typeface="+mn-cs"/>
              </a:rPr>
              <a:t>B.  Which kind of sponge is best for mopping up water?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latin typeface="Times New Roman" pitchFamily="18" charset="0"/>
              <a:cs typeface="+mn-cs"/>
            </a:endParaRPr>
          </a:p>
        </p:txBody>
      </p:sp>
      <p:sp>
        <p:nvSpPr>
          <p:cNvPr id="19466" name="AutoShape 25"/>
          <p:cNvSpPr>
            <a:spLocks noChangeArrowheads="1"/>
          </p:cNvSpPr>
          <p:nvPr/>
        </p:nvSpPr>
        <p:spPr bwMode="auto">
          <a:xfrm rot="-30694">
            <a:off x="4114800" y="4495800"/>
            <a:ext cx="2590800" cy="1752600"/>
          </a:xfrm>
          <a:prstGeom prst="cloudCallout">
            <a:avLst>
              <a:gd name="adj1" fmla="val -25255"/>
              <a:gd name="adj2" fmla="val -111995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Calibri" pitchFamily="34" charset="0"/>
              <a:cs typeface="+mn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Calibri" pitchFamily="34" charset="0"/>
                <a:cs typeface="+mn-cs"/>
              </a:rPr>
              <a:t>C.  What makes water evaporate in less time?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39750" y="404813"/>
          <a:ext cx="7620000" cy="5618161"/>
        </p:xfrm>
        <a:graphic>
          <a:graphicData uri="http://schemas.openxmlformats.org/drawingml/2006/table">
            <a:tbl>
              <a:tblPr/>
              <a:tblGrid>
                <a:gridCol w="1752600"/>
                <a:gridCol w="1905000"/>
                <a:gridCol w="1905000"/>
                <a:gridCol w="2057400"/>
              </a:tblGrid>
              <a:tr h="14813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Question</a:t>
                      </a:r>
                      <a:r>
                        <a:rPr kumimoji="0" lang="en-A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Change one factor (Independent variable)</a:t>
                      </a:r>
                      <a:r>
                        <a:rPr kumimoji="0" lang="en-A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Measure/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observe something else (Dependent variable)</a:t>
                      </a:r>
                      <a:r>
                        <a:rPr kumimoji="0" lang="en-A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Suitable for FAIR TEST?</a:t>
                      </a:r>
                      <a:r>
                        <a:rPr kumimoji="0" lang="en-A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9144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</a:t>
                      </a:r>
                      <a:endParaRPr kumimoji="0" lang="en-A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type of filter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cleanness of water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Yes, with refinement of question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778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B</a:t>
                      </a:r>
                      <a:endParaRPr kumimoji="0" lang="en-A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sponge material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volume, mass of water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yes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778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air movement, temp…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time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yes, easily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887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D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?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?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No,  change or refine question - compare apple types?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778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?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?</a:t>
                      </a: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No, question needs refining.</a:t>
                      </a: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2339975" y="4149725"/>
            <a:ext cx="5832475" cy="1871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7" name="Rectangle 16"/>
          <p:cNvSpPr/>
          <p:nvPr/>
        </p:nvSpPr>
        <p:spPr>
          <a:xfrm>
            <a:off x="2268538" y="3500438"/>
            <a:ext cx="5903912" cy="2520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8" name="Rectangle 17"/>
          <p:cNvSpPr/>
          <p:nvPr/>
        </p:nvSpPr>
        <p:spPr>
          <a:xfrm>
            <a:off x="2268538" y="2781300"/>
            <a:ext cx="5903912" cy="3240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19" name="Rectangle 18"/>
          <p:cNvSpPr/>
          <p:nvPr/>
        </p:nvSpPr>
        <p:spPr>
          <a:xfrm>
            <a:off x="2268538" y="1844675"/>
            <a:ext cx="5903912" cy="4176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03350" y="188913"/>
          <a:ext cx="7543800" cy="5849947"/>
        </p:xfrm>
        <a:graphic>
          <a:graphicData uri="http://schemas.openxmlformats.org/drawingml/2006/table">
            <a:tbl>
              <a:tblPr/>
              <a:tblGrid>
                <a:gridCol w="1639887"/>
                <a:gridCol w="1787525"/>
                <a:gridCol w="2147888"/>
                <a:gridCol w="1968500"/>
              </a:tblGrid>
              <a:tr h="7741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Question</a:t>
                      </a: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What to change?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(Independent variable)</a:t>
                      </a: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What to measure/observe?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(Dependent variable)</a:t>
                      </a: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“Easiness” of design.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(your judgement)</a:t>
                      </a: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7864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What is the best angle for solar cells?</a:t>
                      </a:r>
                      <a:endParaRPr kumimoji="0" lang="en-A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58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How hard does the wind need to blow for a wind turbine to generate power?</a:t>
                      </a:r>
                      <a:endParaRPr kumimoji="0" lang="en-A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86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Times New Roman" pitchFamily="18" charset="0"/>
                        </a:rPr>
                        <a:t>How can I decrease the amount of C02 in the atmosphere?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582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Times New Roman" pitchFamily="18" charset="0"/>
                        </a:rPr>
                        <a:t>How much electricity will be lost when the clouds block out the sun?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86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ea typeface="+mn-ea"/>
                          <a:cs typeface="Times New Roman" pitchFamily="18" charset="0"/>
                        </a:rPr>
                        <a:t>What is the green house effect?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79388" y="1052513"/>
            <a:ext cx="52562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/>
              <a:t> Develop the question for investigation,</a:t>
            </a:r>
          </a:p>
          <a:p>
            <a:endParaRPr lang="en-US" sz="900"/>
          </a:p>
          <a:p>
            <a:pPr>
              <a:buFont typeface="Arial" pitchFamily="34" charset="0"/>
              <a:buChar char="•"/>
            </a:pPr>
            <a:r>
              <a:rPr lang="en-US"/>
              <a:t>  Identify variables</a:t>
            </a:r>
          </a:p>
          <a:p>
            <a:endParaRPr lang="en-US" sz="900"/>
          </a:p>
          <a:p>
            <a:pPr>
              <a:buFont typeface="Arial" pitchFamily="34" charset="0"/>
              <a:buChar char="•"/>
            </a:pPr>
            <a:r>
              <a:rPr lang="en-US"/>
              <a:t> Choose variables to change, measure and keep   </a:t>
            </a:r>
          </a:p>
          <a:p>
            <a:r>
              <a:rPr lang="en-US"/>
              <a:t>   the same,</a:t>
            </a:r>
          </a:p>
          <a:p>
            <a:endParaRPr lang="en-US" sz="900"/>
          </a:p>
          <a:p>
            <a:pPr>
              <a:buFontTx/>
              <a:buChar char="•"/>
            </a:pPr>
            <a:r>
              <a:rPr lang="en-US"/>
              <a:t>  Make predictions,</a:t>
            </a:r>
          </a:p>
          <a:p>
            <a:endParaRPr lang="en-US" sz="900"/>
          </a:p>
          <a:p>
            <a:pPr>
              <a:buFontTx/>
              <a:buChar char="•"/>
            </a:pPr>
            <a:r>
              <a:rPr lang="en-US"/>
              <a:t>  Plan the materials, equipment and steps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779838" y="3533775"/>
          <a:ext cx="5018087" cy="3103562"/>
        </p:xfrm>
        <a:graphic>
          <a:graphicData uri="http://schemas.openxmlformats.org/drawingml/2006/table">
            <a:tbl>
              <a:tblPr/>
              <a:tblGrid>
                <a:gridCol w="1543696"/>
                <a:gridCol w="1738056"/>
                <a:gridCol w="1736335"/>
              </a:tblGrid>
              <a:tr h="927482">
                <a:tc>
                  <a:txBody>
                    <a:bodyPr/>
                    <a:lstStyle/>
                    <a:p>
                      <a:pPr marL="0" marR="0" lvl="0" indent="0" algn="ctr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What will I </a:t>
                      </a:r>
                      <a:r>
                        <a:rPr kumimoji="0" lang="en-A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change?</a:t>
                      </a:r>
                    </a:p>
                  </a:txBody>
                  <a:tcPr marL="98529" marR="98529" marT="52226" marB="5222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What will I </a:t>
                      </a: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measure?</a:t>
                      </a:r>
                    </a:p>
                  </a:txBody>
                  <a:tcPr marL="98529" marR="98529" marT="52226" marB="5222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What will I </a:t>
                      </a: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keep the</a:t>
                      </a:r>
                      <a:r>
                        <a:rPr kumimoji="0" lang="en-A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 same?</a:t>
                      </a:r>
                    </a:p>
                  </a:txBody>
                  <a:tcPr marL="98529" marR="98529" marT="52226" marB="5222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295"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640"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507"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</a:endParaRPr>
                    </a:p>
                  </a:txBody>
                  <a:tcPr marL="97112" marR="97112" marT="51475" marB="514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638">
                <a:tc>
                  <a:txBody>
                    <a:bodyPr/>
                    <a:lstStyle/>
                    <a:p>
                      <a:pPr marL="0" marR="0" lvl="0" indent="0" algn="ctr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B2B2B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Independent variable</a:t>
                      </a:r>
                    </a:p>
                  </a:txBody>
                  <a:tcPr marL="97112" marR="97112" marT="51475" marB="5147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B2B2B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Dependent variable</a:t>
                      </a:r>
                    </a:p>
                  </a:txBody>
                  <a:tcPr marL="97112" marR="97112" marT="51475" marB="5147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53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B2B2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</a:rPr>
                        <a:t>Controlled variables</a:t>
                      </a:r>
                    </a:p>
                  </a:txBody>
                  <a:tcPr marL="97112" marR="97112" marT="51475" marB="5147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15" name="Rectangle 5"/>
          <p:cNvSpPr>
            <a:spLocks noChangeArrowheads="1"/>
          </p:cNvSpPr>
          <p:nvPr/>
        </p:nvSpPr>
        <p:spPr bwMode="auto">
          <a:xfrm>
            <a:off x="250825" y="3429000"/>
            <a:ext cx="3313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/>
              <a:t>  Observe, measure, calculate</a:t>
            </a:r>
          </a:p>
          <a:p>
            <a:endParaRPr lang="en-US" sz="900"/>
          </a:p>
          <a:p>
            <a:pPr>
              <a:buFontTx/>
              <a:buChar char="•"/>
            </a:pPr>
            <a:r>
              <a:rPr lang="en-US"/>
              <a:t>  Collect evidence,</a:t>
            </a:r>
          </a:p>
          <a:p>
            <a:endParaRPr lang="en-US" sz="900"/>
          </a:p>
          <a:p>
            <a:pPr>
              <a:buFontTx/>
              <a:buChar char="•"/>
            </a:pPr>
            <a:r>
              <a:rPr lang="en-US"/>
              <a:t>  Record and organise data,</a:t>
            </a:r>
          </a:p>
        </p:txBody>
      </p:sp>
      <p:sp>
        <p:nvSpPr>
          <p:cNvPr id="43036" name="Text Box 5"/>
          <p:cNvSpPr txBox="1">
            <a:spLocks noChangeArrowheads="1"/>
          </p:cNvSpPr>
          <p:nvPr/>
        </p:nvSpPr>
        <p:spPr bwMode="auto">
          <a:xfrm>
            <a:off x="611188" y="115888"/>
            <a:ext cx="8072437" cy="685800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9534" tIns="49768" rIns="99534" bIns="49768">
            <a:spAutoFit/>
          </a:bodyPr>
          <a:lstStyle>
            <a:lvl1pPr defTabSz="993775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1pPr>
            <a:lvl2pPr marL="742950" indent="-285750" defTabSz="993775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2pPr>
            <a:lvl3pPr marL="1143000" indent="-228600" defTabSz="993775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3pPr>
            <a:lvl4pPr marL="1600200" indent="-228600" defTabSz="993775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4pPr>
            <a:lvl5pPr marL="2057400" indent="-228600" defTabSz="993775" eaLnBrk="0" hangingPunct="0"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5pPr>
            <a:lvl6pPr marL="2514600" indent="-228600" defTabSz="993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6pPr>
            <a:lvl7pPr marL="2971800" indent="-228600" defTabSz="993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7pPr>
            <a:lvl8pPr marL="3429000" indent="-228600" defTabSz="993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8pPr>
            <a:lvl9pPr marL="3886200" indent="-228600" defTabSz="993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AU" sz="1900">
                <a:latin typeface="Calibri" pitchFamily="34" charset="0"/>
              </a:rPr>
              <a:t>What happens to______________ when we change _______________?</a:t>
            </a:r>
            <a:endParaRPr lang="en-AU" sz="1900" u="sng">
              <a:latin typeface="Calibri" pitchFamily="34" charset="0"/>
            </a:endParaRPr>
          </a:p>
          <a:p>
            <a:pPr eaLnBrk="1" hangingPunct="1"/>
            <a:r>
              <a:rPr lang="en-AU" sz="1900">
                <a:latin typeface="Calibri" pitchFamily="34" charset="0"/>
              </a:rPr>
              <a:t>	          </a:t>
            </a:r>
            <a:r>
              <a:rPr lang="en-AU" sz="1900">
                <a:solidFill>
                  <a:srgbClr val="B2B2B2"/>
                </a:solidFill>
                <a:latin typeface="Calibri" pitchFamily="34" charset="0"/>
              </a:rPr>
              <a:t>(dependent variable)</a:t>
            </a:r>
            <a:r>
              <a:rPr lang="en-AU" sz="1900">
                <a:latin typeface="Calibri" pitchFamily="34" charset="0"/>
              </a:rPr>
              <a:t>	                       </a:t>
            </a:r>
            <a:r>
              <a:rPr lang="en-AU" sz="1900">
                <a:solidFill>
                  <a:srgbClr val="B2B2B2"/>
                </a:solidFill>
                <a:latin typeface="Calibri" pitchFamily="34" charset="0"/>
              </a:rPr>
              <a:t>(independent variable)</a:t>
            </a:r>
            <a:endParaRPr lang="en-US" sz="1900">
              <a:solidFill>
                <a:srgbClr val="B2B2B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5651500" y="260350"/>
            <a:ext cx="2328863" cy="563563"/>
          </a:xfrm>
        </p:spPr>
        <p:txBody>
          <a:bodyPr lIns="91408" tIns="45704" rIns="91408" bIns="45704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500" dirty="0" smtClean="0"/>
              <a:t>Evaluating</a:t>
            </a:r>
          </a:p>
        </p:txBody>
      </p:sp>
      <p:sp>
        <p:nvSpPr>
          <p:cNvPr id="44034" name="Rectangle 5"/>
          <p:cNvSpPr>
            <a:spLocks noGrp="1" noChangeArrowheads="1"/>
          </p:cNvSpPr>
          <p:nvPr>
            <p:ph idx="1"/>
          </p:nvPr>
        </p:nvSpPr>
        <p:spPr>
          <a:xfrm>
            <a:off x="5021263" y="836613"/>
            <a:ext cx="4122737" cy="2713037"/>
          </a:xfrm>
        </p:spPr>
        <p:txBody>
          <a:bodyPr lIns="91408" tIns="45704" rIns="91408" bIns="45704"/>
          <a:lstStyle/>
          <a:p>
            <a:pPr eaLnBrk="1" hangingPunct="1"/>
            <a:r>
              <a:rPr lang="en-US" sz="1800" smtClean="0">
                <a:latin typeface="Arial" pitchFamily="34" charset="0"/>
                <a:cs typeface="Arial" pitchFamily="34" charset="0"/>
              </a:rPr>
              <a:t>Develop explanations for the results based on evidence,</a:t>
            </a:r>
          </a:p>
          <a:p>
            <a:pPr eaLnBrk="1" hangingPunct="1">
              <a:buFont typeface="Wingdings 3" pitchFamily="18" charset="2"/>
              <a:buNone/>
            </a:pPr>
            <a:endParaRPr lang="en-US" sz="90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1800" smtClean="0">
                <a:latin typeface="Arial" pitchFamily="34" charset="0"/>
                <a:cs typeface="Arial" pitchFamily="34" charset="0"/>
              </a:rPr>
              <a:t>Analysis of results in relation to the question, and </a:t>
            </a:r>
          </a:p>
          <a:p>
            <a:pPr eaLnBrk="1" hangingPunct="1">
              <a:buFont typeface="Wingdings 3" pitchFamily="18" charset="2"/>
              <a:buNone/>
            </a:pPr>
            <a:endParaRPr lang="en-US" sz="90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z="1800" smtClean="0">
                <a:latin typeface="Arial" pitchFamily="34" charset="0"/>
                <a:cs typeface="Arial" pitchFamily="34" charset="0"/>
              </a:rPr>
              <a:t>Reflect on the investigating process and look for improvements</a:t>
            </a:r>
          </a:p>
          <a:p>
            <a:pPr eaLnBrk="1" hangingPunct="1">
              <a:buFontTx/>
              <a:buChar char="•"/>
            </a:pPr>
            <a:endParaRPr lang="en-US" smtClean="0"/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5364163" y="4076700"/>
            <a:ext cx="26479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Communicating</a:t>
            </a:r>
            <a:endParaRPr lang="en-A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4572000" y="4581525"/>
            <a:ext cx="457200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en-US"/>
              <a:t>Use appropriate representations for the findings of the investigation,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</a:pPr>
            <a:endParaRPr lang="en-US" sz="90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en-US"/>
              <a:t>Present findings to an audience, and</a:t>
            </a:r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endParaRPr lang="en-US" sz="900"/>
          </a:p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en-US"/>
              <a:t>Talk about the evidence</a:t>
            </a:r>
          </a:p>
        </p:txBody>
      </p:sp>
      <p:pic>
        <p:nvPicPr>
          <p:cNvPr id="38918" name="Picture 4" descr="http://andyskinstad.files.wordpress.com/2008/04/larso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  <p:bldP spid="440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725" y="0"/>
            <a:ext cx="4867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557338"/>
            <a:ext cx="33909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strong foundations\greg's photos\ramps 2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0"/>
            <a:ext cx="4924425" cy="660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08050"/>
            <a:ext cx="3671888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857500" y="642938"/>
            <a:ext cx="3214688" cy="5715000"/>
          </a:xfrm>
          <a:prstGeom prst="rect">
            <a:avLst/>
          </a:prstGeom>
          <a:solidFill>
            <a:srgbClr val="FDD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6084888" y="642938"/>
            <a:ext cx="3059112" cy="5715000"/>
          </a:xfrm>
          <a:prstGeom prst="rect">
            <a:avLst/>
          </a:prstGeom>
          <a:solidFill>
            <a:srgbClr val="E6DCB8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strong foundations\strong foundations\balls and tubes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988" y="0"/>
            <a:ext cx="9313863" cy="693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0"/>
            <a:ext cx="4787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6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3" y="692150"/>
            <a:ext cx="761523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gsmith\AppData\Local\Microsoft\Windows\Temporary Internet Files\Low\Content.IE5\0BPKHBZ3\family-guy-star-wars-2301-1280x8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 Conceptions and Misconceptions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162800" cy="4114800"/>
          </a:xfrm>
        </p:spPr>
        <p:txBody>
          <a:bodyPr/>
          <a:lstStyle/>
          <a:p>
            <a:pPr eaLnBrk="1" hangingPunct="1"/>
            <a:r>
              <a:rPr lang="en-US" dirty="0" smtClean="0"/>
              <a:t>Students come to science class with alternative conceptions of the real world that are highly resistant preconceptions</a:t>
            </a:r>
          </a:p>
          <a:p>
            <a:pPr lvl="1" eaLnBrk="1" hangingPunct="1"/>
            <a:r>
              <a:rPr lang="en-US" dirty="0" smtClean="0"/>
              <a:t>misapplied </a:t>
            </a:r>
            <a:r>
              <a:rPr lang="en-US" dirty="0" smtClean="0"/>
              <a:t>conceptions,</a:t>
            </a:r>
          </a:p>
          <a:p>
            <a:pPr lvl="1" eaLnBrk="1" hangingPunct="1"/>
            <a:r>
              <a:rPr lang="en-US" dirty="0" smtClean="0"/>
              <a:t>“naive” attempts to explain the natural world,</a:t>
            </a:r>
          </a:p>
          <a:p>
            <a:pPr lvl="1" eaLnBrk="1" hangingPunct="1"/>
            <a:r>
              <a:rPr lang="en-US" dirty="0" smtClean="0"/>
              <a:t>highly resistant to change.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Can you think of any?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183</TotalTime>
  <Words>655</Words>
  <Application>Microsoft Office PowerPoint</Application>
  <PresentationFormat>On-screen Show (4:3)</PresentationFormat>
  <Paragraphs>132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Franklin Gothic Book</vt:lpstr>
      <vt:lpstr>Arial</vt:lpstr>
      <vt:lpstr>Franklin Gothic Medium</vt:lpstr>
      <vt:lpstr>Wingdings</vt:lpstr>
      <vt:lpstr>Calibri</vt:lpstr>
      <vt:lpstr>Swis721 Md BT</vt:lpstr>
      <vt:lpstr>Comic Sans MS</vt:lpstr>
      <vt:lpstr>Times New Roman</vt:lpstr>
      <vt:lpstr>MS PGothic</vt:lpstr>
      <vt:lpstr>Wingdings 3</vt:lpstr>
      <vt:lpstr>Angles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 Conceptions and Misconceptions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Evaluating</vt:lpstr>
      <vt:lpstr>PowerPoint Presentation</vt:lpstr>
      <vt:lpstr>PowerPoint Presentation</vt:lpstr>
      <vt:lpstr>PowerPoint Presentation</vt:lpstr>
    </vt:vector>
  </TitlesOfParts>
  <Company>Charles Darwin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CDU</dc:creator>
  <cp:lastModifiedBy>CDU</cp:lastModifiedBy>
  <cp:revision>20</cp:revision>
  <dcterms:created xsi:type="dcterms:W3CDTF">2012-02-26T03:46:53Z</dcterms:created>
  <dcterms:modified xsi:type="dcterms:W3CDTF">2012-09-12T02:51:02Z</dcterms:modified>
</cp:coreProperties>
</file>